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1060" autoAdjust="0"/>
  </p:normalViewPr>
  <p:slideViewPr>
    <p:cSldViewPr snapToGrid="0">
      <p:cViewPr varScale="1">
        <p:scale>
          <a:sx n="80" d="100"/>
          <a:sy n="80" d="100"/>
        </p:scale>
        <p:origin x="7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A2812-9135-4858-BCB3-FE5F8A79463E}" type="datetimeFigureOut">
              <a:rPr lang="en-GB" smtClean="0"/>
              <a:t>07/06/2018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E7D23-9285-4AA4-A253-C090F60CC0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239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Com 2018 234 final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E7D23-9285-4AA4-A253-C090F60CC00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703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73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1DED5-B912-4F8B-8DAF-68D6F7C9262F}" type="datetimeFigureOut">
              <a:rPr lang="en-GB" smtClean="0"/>
              <a:t>07/06/2018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C0AE4-CDFE-45C8-9C6A-C5B2179A23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373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1DED5-B912-4F8B-8DAF-68D6F7C9262F}" type="datetimeFigureOut">
              <a:rPr lang="en-GB" smtClean="0"/>
              <a:t>07/06/2018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C0AE4-CDFE-45C8-9C6A-C5B2179A23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942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1DED5-B912-4F8B-8DAF-68D6F7C9262F}" type="datetimeFigureOut">
              <a:rPr lang="en-GB" smtClean="0"/>
              <a:t>07/06/2018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C0AE4-CDFE-45C8-9C6A-C5B2179A23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826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1DED5-B912-4F8B-8DAF-68D6F7C9262F}" type="datetimeFigureOut">
              <a:rPr lang="en-GB" smtClean="0"/>
              <a:t>07/06/2018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C0AE4-CDFE-45C8-9C6A-C5B2179A23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8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1DED5-B912-4F8B-8DAF-68D6F7C9262F}" type="datetimeFigureOut">
              <a:rPr lang="en-GB" smtClean="0"/>
              <a:t>07/06/2018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C0AE4-CDFE-45C8-9C6A-C5B2179A23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35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1DED5-B912-4F8B-8DAF-68D6F7C9262F}" type="datetimeFigureOut">
              <a:rPr lang="en-GB" smtClean="0"/>
              <a:t>07/06/2018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C0AE4-CDFE-45C8-9C6A-C5B2179A23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87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1DED5-B912-4F8B-8DAF-68D6F7C9262F}" type="datetimeFigureOut">
              <a:rPr lang="en-GB" smtClean="0"/>
              <a:t>07/06/2018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C0AE4-CDFE-45C8-9C6A-C5B2179A23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235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1DED5-B912-4F8B-8DAF-68D6F7C9262F}" type="datetimeFigureOut">
              <a:rPr lang="en-GB" smtClean="0"/>
              <a:t>07/06/2018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C0AE4-CDFE-45C8-9C6A-C5B2179A23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074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1DED5-B912-4F8B-8DAF-68D6F7C9262F}" type="datetimeFigureOut">
              <a:rPr lang="en-GB" smtClean="0"/>
              <a:t>07/06/2018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C0AE4-CDFE-45C8-9C6A-C5B2179A23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173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1DED5-B912-4F8B-8DAF-68D6F7C9262F}" type="datetimeFigureOut">
              <a:rPr lang="en-GB" smtClean="0"/>
              <a:t>07/06/2018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C0AE4-CDFE-45C8-9C6A-C5B2179A23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191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1DED5-B912-4F8B-8DAF-68D6F7C9262F}" type="datetimeFigureOut">
              <a:rPr lang="en-GB" smtClean="0"/>
              <a:t>07/06/2018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C0AE4-CDFE-45C8-9C6A-C5B2179A23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179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1DED5-B912-4F8B-8DAF-68D6F7C9262F}" type="datetimeFigureOut">
              <a:rPr lang="en-GB" smtClean="0"/>
              <a:t>07/06/2018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C0AE4-CDFE-45C8-9C6A-C5B2179A23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78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ttingham.ac.uk/law/people/estelle.derclay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hyperlink" Target="mailto:Estelle.derclaye@nottingham.ac.uk" TargetMode="External"/><Relationship Id="rId4" Type="http://schemas.openxmlformats.org/officeDocument/2006/relationships/hyperlink" Target="mailto:ederclaye@hot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Study in support of the evaluation of the database directive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1621" y="4499963"/>
            <a:ext cx="9144000" cy="1655762"/>
          </a:xfrm>
        </p:spPr>
        <p:txBody>
          <a:bodyPr/>
          <a:lstStyle/>
          <a:p>
            <a:r>
              <a:rPr lang="en-GB" dirty="0" err="1"/>
              <a:t>Prof.</a:t>
            </a:r>
            <a:r>
              <a:rPr lang="en-GB" dirty="0"/>
              <a:t> Estelle Derclaye, University of Nottingham </a:t>
            </a:r>
          </a:p>
          <a:p>
            <a:r>
              <a:rPr lang="en-GB" dirty="0"/>
              <a:t>ECS annual conference</a:t>
            </a:r>
            <a:r>
              <a:rPr lang="en-GB"/>
              <a:t>, Brussels</a:t>
            </a:r>
            <a:endParaRPr lang="en-GB" dirty="0"/>
          </a:p>
          <a:p>
            <a:r>
              <a:rPr lang="en-GB" dirty="0"/>
              <a:t>25/05/2018</a:t>
            </a:r>
          </a:p>
        </p:txBody>
      </p:sp>
    </p:spTree>
    <p:extLst>
      <p:ext uri="{BB962C8B-B14F-4D97-AF65-F5344CB8AC3E}">
        <p14:creationId xmlns:p14="http://schemas.microsoft.com/office/powerpoint/2010/main" val="203686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did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Final report – REFIT criteria (relevance, efficiency, effectiveness, coherence, EU added value)</a:t>
            </a:r>
          </a:p>
          <a:p>
            <a:r>
              <a:rPr lang="en-GB" dirty="0"/>
              <a:t>Legal analysis: copyright, sui generis right, relationship with contracts, unfair competition, TPMs, trade secrets </a:t>
            </a:r>
          </a:p>
          <a:p>
            <a:r>
              <a:rPr lang="en-GB" dirty="0"/>
              <a:t>Economic analysis </a:t>
            </a:r>
          </a:p>
          <a:p>
            <a:r>
              <a:rPr lang="en-GB" dirty="0"/>
              <a:t>Online survey – experts, database makers, users and maker-users</a:t>
            </a:r>
          </a:p>
          <a:p>
            <a:r>
              <a:rPr lang="en-GB" dirty="0"/>
              <a:t>Interviews – experts, database makers, users </a:t>
            </a:r>
          </a:p>
          <a:p>
            <a:r>
              <a:rPr lang="en-GB" dirty="0"/>
              <a:t>Workshop – EC, consortium, users and right holders</a:t>
            </a:r>
          </a:p>
          <a:p>
            <a:r>
              <a:rPr lang="en-GB" dirty="0"/>
              <a:t>Country grids – 28 Member States</a:t>
            </a:r>
          </a:p>
          <a:p>
            <a:r>
              <a:rPr lang="en-GB" dirty="0"/>
              <a:t>Bibliography </a:t>
            </a:r>
          </a:p>
        </p:txBody>
      </p:sp>
    </p:spTree>
    <p:extLst>
      <p:ext uri="{BB962C8B-B14F-4D97-AF65-F5344CB8AC3E}">
        <p14:creationId xmlns:p14="http://schemas.microsoft.com/office/powerpoint/2010/main" val="66008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Economic analysis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Hard to obtain data</a:t>
            </a:r>
          </a:p>
          <a:p>
            <a:r>
              <a:rPr lang="en-GB" dirty="0"/>
              <a:t>Best available data is still Gale Directory of Databases</a:t>
            </a:r>
          </a:p>
          <a:p>
            <a:r>
              <a:rPr lang="en-GB" dirty="0"/>
              <a:t>Not conclusive one way or the other that the SGR incentivises or not creation of databases </a:t>
            </a:r>
          </a:p>
        </p:txBody>
      </p:sp>
    </p:spTree>
    <p:extLst>
      <p:ext uri="{BB962C8B-B14F-4D97-AF65-F5344CB8AC3E}">
        <p14:creationId xmlns:p14="http://schemas.microsoft.com/office/powerpoint/2010/main" val="874719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Legal analysis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Informed by responses to the public consultation, online survey, interviews and workshop, and the literature</a:t>
            </a:r>
          </a:p>
          <a:p>
            <a:r>
              <a:rPr lang="en-GB" dirty="0"/>
              <a:t>Generally polarised views (RH &gt;&lt; users), experts generally against </a:t>
            </a:r>
            <a:r>
              <a:rPr lang="en-GB" dirty="0" err="1"/>
              <a:t>sgr</a:t>
            </a:r>
            <a:endParaRPr lang="en-GB" dirty="0"/>
          </a:p>
          <a:p>
            <a:r>
              <a:rPr lang="en-GB" dirty="0"/>
              <a:t>Some areas of agreement </a:t>
            </a:r>
            <a:r>
              <a:rPr lang="en-GB" dirty="0" err="1"/>
              <a:t>eg</a:t>
            </a:r>
            <a:r>
              <a:rPr lang="en-GB" dirty="0"/>
              <a:t> notion of substantial investment, obtained/created data, substantial part = unclear</a:t>
            </a:r>
          </a:p>
        </p:txBody>
      </p:sp>
    </p:spTree>
    <p:extLst>
      <p:ext uri="{BB962C8B-B14F-4D97-AF65-F5344CB8AC3E}">
        <p14:creationId xmlns:p14="http://schemas.microsoft.com/office/powerpoint/2010/main" val="221416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few highlights of the legal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Some sticking points: notions of substantial investment, creating &gt;&lt; obtaining data including notion of recorded data, database maker, exceptions to © and </a:t>
            </a:r>
            <a:r>
              <a:rPr lang="en-GB" dirty="0" err="1"/>
              <a:t>sgr</a:t>
            </a:r>
            <a:r>
              <a:rPr lang="en-GB" dirty="0"/>
              <a:t> </a:t>
            </a:r>
          </a:p>
          <a:p>
            <a:r>
              <a:rPr lang="en-GB" dirty="0"/>
              <a:t>Abolition of </a:t>
            </a:r>
            <a:r>
              <a:rPr lang="en-GB" dirty="0" err="1"/>
              <a:t>sgr</a:t>
            </a:r>
            <a:r>
              <a:rPr lang="en-GB" dirty="0"/>
              <a:t>? Problem = relationship contract and unfair competition</a:t>
            </a:r>
          </a:p>
          <a:p>
            <a:pPr lvl="1"/>
            <a:r>
              <a:rPr lang="en-GB" dirty="0"/>
              <a:t>Creation of a user right applicable to contracts and TPMs, would reverse </a:t>
            </a:r>
            <a:r>
              <a:rPr lang="en-GB" i="1" dirty="0"/>
              <a:t>Ryanair; </a:t>
            </a:r>
            <a:r>
              <a:rPr lang="en-GB" dirty="0"/>
              <a:t>make all exceptions imperative</a:t>
            </a:r>
          </a:p>
          <a:p>
            <a:pPr lvl="1"/>
            <a:r>
              <a:rPr lang="en-GB" dirty="0"/>
              <a:t>Unfair competition could replace </a:t>
            </a:r>
            <a:r>
              <a:rPr lang="en-GB" dirty="0" err="1"/>
              <a:t>sgr</a:t>
            </a:r>
            <a:r>
              <a:rPr lang="en-GB" dirty="0"/>
              <a:t> only if harmonised but wasn’t that the purpose of the </a:t>
            </a:r>
            <a:r>
              <a:rPr lang="en-GB" dirty="0" err="1"/>
              <a:t>sgr</a:t>
            </a:r>
            <a:r>
              <a:rPr lang="en-GB" dirty="0"/>
              <a:t>?</a:t>
            </a:r>
          </a:p>
          <a:p>
            <a:r>
              <a:rPr lang="en-GB" dirty="0"/>
              <a:t>Registration? could resolve hold-ups, term, but double-edge (rent-seeking, strategic registrations)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8165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43C2EA-45B2-463D-A2D7-5013D262A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few highlights of the legal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E50E95-B422-4C56-A98C-F4DC51818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Question of relationship between the </a:t>
            </a:r>
            <a:r>
              <a:rPr lang="en-GB" i="1" dirty="0"/>
              <a:t>sui generis</a:t>
            </a:r>
            <a:r>
              <a:rPr lang="en-GB" dirty="0"/>
              <a:t> right and the PSI directive is whether public-sector bodies </a:t>
            </a:r>
          </a:p>
          <a:p>
            <a:pPr lvl="1"/>
            <a:r>
              <a:rPr lang="en-GB" dirty="0"/>
              <a:t>1) can acquire the </a:t>
            </a:r>
            <a:r>
              <a:rPr lang="en-GB" i="1" dirty="0"/>
              <a:t>sui generis</a:t>
            </a:r>
            <a:r>
              <a:rPr lang="en-GB" dirty="0"/>
              <a:t> right and </a:t>
            </a:r>
          </a:p>
          <a:p>
            <a:pPr lvl="1"/>
            <a:r>
              <a:rPr lang="en-GB" dirty="0"/>
              <a:t>2) if so, how the PSI directive affects it</a:t>
            </a:r>
          </a:p>
          <a:p>
            <a:r>
              <a:rPr lang="en-GB" dirty="0"/>
              <a:t>Nothing in either of the two directives precludes a public-sector body from acquiring a </a:t>
            </a:r>
            <a:r>
              <a:rPr lang="en-GB" i="1" dirty="0"/>
              <a:t>sui generis</a:t>
            </a:r>
            <a:r>
              <a:rPr lang="en-GB" dirty="0"/>
              <a:t> right</a:t>
            </a:r>
          </a:p>
          <a:p>
            <a:r>
              <a:rPr lang="en-GB" dirty="0"/>
              <a:t>Member States: Article 2(4) of the Berne Convention exclusion for official texts applies to sui generis right databases? Unclear. Exception: art. 8 Dutch Database Act but para 2 makes it optional; Czech law goes further</a:t>
            </a:r>
          </a:p>
          <a:p>
            <a:r>
              <a:rPr lang="en-GB" dirty="0"/>
              <a:t>Does the sui generis right apply? Disputable that there is risk, hence an investment, because paid with taxpayer’s money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7683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2582F-B3BD-4164-BBDA-40A24E205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few highlights of the legal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7AC2AA-E0E4-4032-B3C6-E781D69D0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Relationship between DBD and Directive on reuse of PSI: unclear, should be clarified </a:t>
            </a:r>
            <a:endParaRPr lang="en-US" dirty="0"/>
          </a:p>
          <a:p>
            <a:r>
              <a:rPr lang="en-US" dirty="0"/>
              <a:t>Similar views by </a:t>
            </a:r>
            <a:r>
              <a:rPr lang="en-GB" dirty="0"/>
              <a:t>database users and research bodies</a:t>
            </a:r>
            <a:r>
              <a:rPr lang="en-US" dirty="0"/>
              <a:t> in DBD and PSI public consultations </a:t>
            </a:r>
            <a:r>
              <a:rPr lang="en-US" dirty="0" err="1"/>
              <a:t>ie</a:t>
            </a:r>
            <a:r>
              <a:rPr lang="en-US" dirty="0"/>
              <a:t> DBD and PSI directives clash enormously &gt;&lt; </a:t>
            </a:r>
            <a:r>
              <a:rPr lang="en-GB" dirty="0"/>
              <a:t>publishers – both directives are in ‘perfect harmony’</a:t>
            </a:r>
            <a:endParaRPr lang="en-US" dirty="0"/>
          </a:p>
          <a:p>
            <a:r>
              <a:rPr lang="en-GB" dirty="0"/>
              <a:t>DBD and PSI directive evaluation reports agree and new Commission proposal amending the PSI directive addresses this: rec 53 and art. 1(6): “</a:t>
            </a:r>
            <a:r>
              <a:rPr lang="en-US" dirty="0"/>
              <a:t>The right for the maker of a database provided for in Article 7(1) of Directive 96/9/EC shall </a:t>
            </a:r>
            <a:r>
              <a:rPr lang="en-US" u="sng" dirty="0"/>
              <a:t>not be exercised </a:t>
            </a:r>
            <a:r>
              <a:rPr lang="en-US" dirty="0"/>
              <a:t>by public sector bodies in order to prevent or restrict the re-use of documents pursuant to this Directive.</a:t>
            </a:r>
            <a:r>
              <a:rPr lang="en-GB" dirty="0"/>
              <a:t>”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3309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4" name="Rectangle 6"/>
          <p:cNvSpPr>
            <a:spLocks noGrp="1"/>
          </p:cNvSpPr>
          <p:nvPr>
            <p:ph type="subTitle" idx="1"/>
          </p:nvPr>
        </p:nvSpPr>
        <p:spPr>
          <a:xfrm>
            <a:off x="2362200" y="5334000"/>
            <a:ext cx="7848600" cy="137480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en-US" sz="2900" dirty="0"/>
              <a:t>University of Nottingham School of Law</a:t>
            </a:r>
          </a:p>
          <a:p>
            <a:pPr>
              <a:lnSpc>
                <a:spcPct val="90000"/>
              </a:lnSpc>
            </a:pPr>
            <a:r>
              <a:rPr lang="en-US" sz="2900" dirty="0">
                <a:hlinkClick r:id="rId3"/>
              </a:rPr>
              <a:t>http://www.nottingham.ac.uk/law/people/estelle.derclaye</a:t>
            </a:r>
            <a:r>
              <a:rPr lang="en-US" sz="29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2900" dirty="0">
                <a:hlinkClick r:id="rId4"/>
              </a:rPr>
              <a:t>ederclaye@hotmail.com</a:t>
            </a:r>
            <a:endParaRPr lang="en-US" sz="2900" dirty="0"/>
          </a:p>
          <a:p>
            <a:pPr>
              <a:lnSpc>
                <a:spcPct val="90000"/>
              </a:lnSpc>
            </a:pPr>
            <a:r>
              <a:rPr lang="en-US" sz="2900" dirty="0">
                <a:hlinkClick r:id="rId5"/>
              </a:rPr>
              <a:t>Estelle.derclaye@nottingham.ac.uk</a:t>
            </a:r>
            <a:r>
              <a:rPr lang="en-US" sz="2900" dirty="0"/>
              <a:t> </a:t>
            </a:r>
          </a:p>
          <a:p>
            <a:pPr>
              <a:lnSpc>
                <a:spcPct val="90000"/>
              </a:lnSpc>
            </a:pPr>
            <a:endParaRPr lang="en-US" sz="1800" dirty="0"/>
          </a:p>
        </p:txBody>
      </p:sp>
      <p:pic>
        <p:nvPicPr>
          <p:cNvPr id="48135" name="Picture 7" descr="3"/>
          <p:cNvPicPr>
            <a:picLocks noGrp="1" noChangeAspect="1" noChangeArrowheads="1"/>
          </p:cNvPicPr>
          <p:nvPr>
            <p:ph type="ctrTitle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2514600" y="1289051"/>
            <a:ext cx="7264667" cy="3715729"/>
          </a:xfrm>
        </p:spPr>
      </p:pic>
      <p:sp>
        <p:nvSpPr>
          <p:cNvPr id="48136" name="Title 1"/>
          <p:cNvSpPr>
            <a:spLocks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dirty="0">
                <a:latin typeface="Calibri" pitchFamily="34" charset="0"/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2534580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546</Words>
  <Application>Microsoft Office PowerPoint</Application>
  <PresentationFormat>Pantalla panoràmica</PresentationFormat>
  <Paragraphs>45</Paragraphs>
  <Slides>8</Slides>
  <Notes>2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Study in support of the evaluation of the database directive</vt:lpstr>
      <vt:lpstr>What we did</vt:lpstr>
      <vt:lpstr>Economic analysis </vt:lpstr>
      <vt:lpstr>Legal analysis </vt:lpstr>
      <vt:lpstr>A few highlights of the legal analysis</vt:lpstr>
      <vt:lpstr>A few highlights of the legal analysis</vt:lpstr>
      <vt:lpstr>A few highlights of the legal analysis</vt:lpstr>
      <vt:lpstr>Presentació del PowerPoint</vt:lpstr>
    </vt:vector>
  </TitlesOfParts>
  <Company>University of Nottingham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in support of the review of the database directive</dc:title>
  <dc:creator>Derclaye Estelle</dc:creator>
  <cp:lastModifiedBy>Raquel Xalabarder Plantada</cp:lastModifiedBy>
  <cp:revision>46</cp:revision>
  <dcterms:created xsi:type="dcterms:W3CDTF">2018-05-22T14:29:42Z</dcterms:created>
  <dcterms:modified xsi:type="dcterms:W3CDTF">2018-06-07T13:01:36Z</dcterms:modified>
</cp:coreProperties>
</file>